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5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яшенко Елена Ивановна" initials="ЛЕИ" lastIdx="4" clrIdx="0">
    <p:extLst>
      <p:ext uri="{19B8F6BF-5375-455C-9EA6-DF929625EA0E}">
        <p15:presenceInfo xmlns:p15="http://schemas.microsoft.com/office/powerpoint/2012/main" userId="S-1-5-21-210966478-1723167759-709481611-3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ED5"/>
    <a:srgbClr val="FED58C"/>
    <a:srgbClr val="FDC259"/>
    <a:srgbClr val="FBE2BD"/>
    <a:srgbClr val="FAC7B0"/>
    <a:srgbClr val="FEE6BA"/>
    <a:srgbClr val="FDB63A"/>
    <a:srgbClr val="EB520E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3T12:09:25.217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74F5C-834E-4BF5-B437-92D7969C8C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FD6D2-6C30-498D-9BB1-82C8919B519A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Проведение мониторинга материально-технического обеспечения образовательного процесса, </a:t>
          </a:r>
          <a:r>
            <a:rPr lang="ru-RU" sz="1600" dirty="0" err="1">
              <a:solidFill>
                <a:schemeClr val="tx1"/>
              </a:solidFill>
            </a:rPr>
            <a:t>здоровьесберегающей</a:t>
          </a:r>
          <a:r>
            <a:rPr lang="ru-RU" sz="1600" dirty="0">
              <a:solidFill>
                <a:schemeClr val="tx1"/>
              </a:solidFill>
            </a:rPr>
            <a:t> среды в ОУ</a:t>
          </a:r>
        </a:p>
      </dgm:t>
    </dgm:pt>
    <dgm:pt modelId="{B3390A0B-4AC3-4B52-BF46-F20E67BED18F}" type="parTrans" cxnId="{3E916E65-95FD-4B0B-8A26-2407CAC4F109}">
      <dgm:prSet/>
      <dgm:spPr/>
      <dgm:t>
        <a:bodyPr/>
        <a:lstStyle/>
        <a:p>
          <a:endParaRPr lang="ru-RU"/>
        </a:p>
      </dgm:t>
    </dgm:pt>
    <dgm:pt modelId="{D0F7689F-943C-4D1B-9278-65A6FAF88070}" type="sibTrans" cxnId="{3E916E65-95FD-4B0B-8A26-2407CAC4F109}">
      <dgm:prSet/>
      <dgm:spPr/>
      <dgm:t>
        <a:bodyPr/>
        <a:lstStyle/>
        <a:p>
          <a:endParaRPr lang="ru-RU"/>
        </a:p>
      </dgm:t>
    </dgm:pt>
    <dgm:pt modelId="{31C5ECFF-EA11-466C-8614-08D033BBADA6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Подготовка дизайн-проекта и зонирование ОУ</a:t>
          </a:r>
        </a:p>
      </dgm:t>
    </dgm:pt>
    <dgm:pt modelId="{DDED1D77-A5DA-4A1B-B74A-C79D15259EF5}" type="parTrans" cxnId="{909CD226-AC80-4CE6-B7A8-63997779C70D}">
      <dgm:prSet/>
      <dgm:spPr/>
      <dgm:t>
        <a:bodyPr/>
        <a:lstStyle/>
        <a:p>
          <a:endParaRPr lang="ru-RU"/>
        </a:p>
      </dgm:t>
    </dgm:pt>
    <dgm:pt modelId="{2605F3E7-01D1-49BF-A45D-C08F4CA3A6B8}" type="sibTrans" cxnId="{909CD226-AC80-4CE6-B7A8-63997779C70D}">
      <dgm:prSet/>
      <dgm:spPr/>
      <dgm:t>
        <a:bodyPr/>
        <a:lstStyle/>
        <a:p>
          <a:endParaRPr lang="ru-RU"/>
        </a:p>
      </dgm:t>
    </dgm:pt>
    <dgm:pt modelId="{9B4F8FC5-243C-45D6-A95D-762E319AFDF3}">
      <dgm:prSet custT="1"/>
      <dgm:spPr>
        <a:solidFill>
          <a:srgbClr val="FBE2BD"/>
        </a:solidFill>
      </dgm:spPr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Подготовка Программы развития на период с 2020г. до 2024г.</a:t>
          </a:r>
        </a:p>
      </dgm:t>
    </dgm:pt>
    <dgm:pt modelId="{2B889862-4720-4F66-8209-4B49F86D0434}" type="parTrans" cxnId="{D792FB4A-A257-4C8B-86B1-932C2167C399}">
      <dgm:prSet/>
      <dgm:spPr/>
      <dgm:t>
        <a:bodyPr/>
        <a:lstStyle/>
        <a:p>
          <a:endParaRPr lang="ru-RU"/>
        </a:p>
      </dgm:t>
    </dgm:pt>
    <dgm:pt modelId="{BC0E6F9E-7EF2-4BE1-B065-9030BCDE3979}" type="sibTrans" cxnId="{D792FB4A-A257-4C8B-86B1-932C2167C399}">
      <dgm:prSet/>
      <dgm:spPr/>
      <dgm:t>
        <a:bodyPr/>
        <a:lstStyle/>
        <a:p>
          <a:endParaRPr lang="ru-RU"/>
        </a:p>
      </dgm:t>
    </dgm:pt>
    <dgm:pt modelId="{55FF29B5-ECCF-4E95-BD56-8E6A31E7495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Составление перечня  оборудования кабинетов педагога-психолога, учителя-дефектолога, учителя-логопеда, диагностические комплекты, коррекционно-развивающие и дидактические средства обучения</a:t>
          </a:r>
        </a:p>
      </dgm:t>
    </dgm:pt>
    <dgm:pt modelId="{8DB14891-6774-47FD-A062-20EA299C3745}" type="parTrans" cxnId="{834E644C-7912-462D-944C-03F0F4FD96EF}">
      <dgm:prSet/>
      <dgm:spPr/>
      <dgm:t>
        <a:bodyPr/>
        <a:lstStyle/>
        <a:p>
          <a:endParaRPr lang="ru-RU"/>
        </a:p>
      </dgm:t>
    </dgm:pt>
    <dgm:pt modelId="{73008434-6F70-4FC5-BB00-397234433D8E}" type="sibTrans" cxnId="{834E644C-7912-462D-944C-03F0F4FD96EF}">
      <dgm:prSet/>
      <dgm:spPr/>
      <dgm:t>
        <a:bodyPr/>
        <a:lstStyle/>
        <a:p>
          <a:endParaRPr lang="ru-RU"/>
        </a:p>
      </dgm:t>
    </dgm:pt>
    <dgm:pt modelId="{107EB1C3-3816-4580-96A1-1001D5D0F47A}">
      <dgm:prSet custT="1"/>
      <dgm:spPr>
        <a:solidFill>
          <a:srgbClr val="FBE2BD"/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chemeClr val="tx1"/>
              </a:solidFill>
            </a:rPr>
            <a:t>Составление перечня  для оснащения мастерских для реализации предметной области «Технология» учебных кабинетов и помещений для реализации программ дополнительного образования</a:t>
          </a:r>
        </a:p>
        <a:p>
          <a:pPr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</a:endParaRPr>
        </a:p>
      </dgm:t>
    </dgm:pt>
    <dgm:pt modelId="{6F52EE42-C282-4F3A-815C-4B3730A08883}" type="parTrans" cxnId="{89BA3E31-A4D3-4D21-819B-CBC28C9FA821}">
      <dgm:prSet/>
      <dgm:spPr/>
      <dgm:t>
        <a:bodyPr/>
        <a:lstStyle/>
        <a:p>
          <a:endParaRPr lang="ru-RU"/>
        </a:p>
      </dgm:t>
    </dgm:pt>
    <dgm:pt modelId="{55E939A6-B49D-46F6-808C-8F0B0DE3E3A3}" type="sibTrans" cxnId="{89BA3E31-A4D3-4D21-819B-CBC28C9FA821}">
      <dgm:prSet/>
      <dgm:spPr/>
      <dgm:t>
        <a:bodyPr/>
        <a:lstStyle/>
        <a:p>
          <a:endParaRPr lang="ru-RU"/>
        </a:p>
      </dgm:t>
    </dgm:pt>
    <dgm:pt modelId="{7E4F225C-4BC9-4258-9976-87EBF8EDA7BC}">
      <dgm:prSet custT="1"/>
      <dgm:spPr>
        <a:solidFill>
          <a:srgbClr val="FED58C"/>
        </a:solidFill>
      </dgm:spPr>
      <dgm:t>
        <a:bodyPr/>
        <a:lstStyle/>
        <a:p>
          <a:pPr rtl="0"/>
          <a:r>
            <a:rPr lang="ru-RU" sz="1600" dirty="0">
              <a:solidFill>
                <a:schemeClr val="tx1"/>
              </a:solidFill>
            </a:rPr>
            <a:t>Повышение квалификации педагогов</a:t>
          </a:r>
        </a:p>
      </dgm:t>
    </dgm:pt>
    <dgm:pt modelId="{0EE52C22-21F9-4DF7-9910-C1D666FF3824}" type="parTrans" cxnId="{65424921-9B35-4573-8C15-B44E32E7B7FA}">
      <dgm:prSet/>
      <dgm:spPr/>
      <dgm:t>
        <a:bodyPr/>
        <a:lstStyle/>
        <a:p>
          <a:endParaRPr lang="ru-RU"/>
        </a:p>
      </dgm:t>
    </dgm:pt>
    <dgm:pt modelId="{B6EE9B5C-4A19-4AA2-8E1D-A1A7E1C87389}" type="sibTrans" cxnId="{65424921-9B35-4573-8C15-B44E32E7B7FA}">
      <dgm:prSet/>
      <dgm:spPr/>
      <dgm:t>
        <a:bodyPr/>
        <a:lstStyle/>
        <a:p>
          <a:endParaRPr lang="ru-RU"/>
        </a:p>
      </dgm:t>
    </dgm:pt>
    <dgm:pt modelId="{FD98D872-6898-4177-81EF-7E0CDB4F53CA}" type="pres">
      <dgm:prSet presAssocID="{89E74F5C-834E-4BF5-B437-92D7969C8C6C}" presName="Name0" presStyleCnt="0">
        <dgm:presLayoutVars>
          <dgm:chMax val="7"/>
          <dgm:chPref val="7"/>
          <dgm:dir/>
        </dgm:presLayoutVars>
      </dgm:prSet>
      <dgm:spPr/>
    </dgm:pt>
    <dgm:pt modelId="{66116309-85AF-4EF3-B9DB-341A1812D119}" type="pres">
      <dgm:prSet presAssocID="{89E74F5C-834E-4BF5-B437-92D7969C8C6C}" presName="Name1" presStyleCnt="0"/>
      <dgm:spPr/>
    </dgm:pt>
    <dgm:pt modelId="{60F1E337-6DA8-418A-867E-EA5FE061498F}" type="pres">
      <dgm:prSet presAssocID="{89E74F5C-834E-4BF5-B437-92D7969C8C6C}" presName="cycle" presStyleCnt="0"/>
      <dgm:spPr/>
    </dgm:pt>
    <dgm:pt modelId="{7F203670-0715-4EEE-854A-2230BB1949FF}" type="pres">
      <dgm:prSet presAssocID="{89E74F5C-834E-4BF5-B437-92D7969C8C6C}" presName="srcNode" presStyleLbl="node1" presStyleIdx="0" presStyleCnt="6"/>
      <dgm:spPr/>
    </dgm:pt>
    <dgm:pt modelId="{D0873E42-F1E3-4561-930F-2D0C75230DAE}" type="pres">
      <dgm:prSet presAssocID="{89E74F5C-834E-4BF5-B437-92D7969C8C6C}" presName="conn" presStyleLbl="parChTrans1D2" presStyleIdx="0" presStyleCnt="1"/>
      <dgm:spPr/>
    </dgm:pt>
    <dgm:pt modelId="{840C2CC0-89B7-4C32-AC4E-2E04945E1A7F}" type="pres">
      <dgm:prSet presAssocID="{89E74F5C-834E-4BF5-B437-92D7969C8C6C}" presName="extraNode" presStyleLbl="node1" presStyleIdx="0" presStyleCnt="6"/>
      <dgm:spPr/>
    </dgm:pt>
    <dgm:pt modelId="{5EFF811D-2EF0-4666-88D6-8A7A856D17B0}" type="pres">
      <dgm:prSet presAssocID="{89E74F5C-834E-4BF5-B437-92D7969C8C6C}" presName="dstNode" presStyleLbl="node1" presStyleIdx="0" presStyleCnt="6"/>
      <dgm:spPr/>
    </dgm:pt>
    <dgm:pt modelId="{F0E8D66D-7AC6-4737-84A2-B67115FF7156}" type="pres">
      <dgm:prSet presAssocID="{F5CFD6D2-6C30-498D-9BB1-82C8919B519A}" presName="text_1" presStyleLbl="node1" presStyleIdx="0" presStyleCnt="6" custAng="10800000" custFlipVert="1" custScaleY="133819">
        <dgm:presLayoutVars>
          <dgm:bulletEnabled val="1"/>
        </dgm:presLayoutVars>
      </dgm:prSet>
      <dgm:spPr/>
    </dgm:pt>
    <dgm:pt modelId="{4A9DF7D4-11A4-47EC-81A4-75D72D0D4502}" type="pres">
      <dgm:prSet presAssocID="{F5CFD6D2-6C30-498D-9BB1-82C8919B519A}" presName="accent_1" presStyleCnt="0"/>
      <dgm:spPr/>
    </dgm:pt>
    <dgm:pt modelId="{01ABF9D4-55FC-4480-B926-6FBCA6896789}" type="pres">
      <dgm:prSet presAssocID="{F5CFD6D2-6C30-498D-9BB1-82C8919B519A}" presName="accentRepeatNode" presStyleLbl="solidFgAcc1" presStyleIdx="0" presStyleCnt="6"/>
      <dgm:spPr>
        <a:solidFill>
          <a:srgbClr val="92D050"/>
        </a:solidFill>
      </dgm:spPr>
    </dgm:pt>
    <dgm:pt modelId="{8EA05E55-2D67-4A7F-B939-FEC0B047D5A0}" type="pres">
      <dgm:prSet presAssocID="{31C5ECFF-EA11-466C-8614-08D033BBADA6}" presName="text_2" presStyleLbl="node1" presStyleIdx="1" presStyleCnt="6">
        <dgm:presLayoutVars>
          <dgm:bulletEnabled val="1"/>
        </dgm:presLayoutVars>
      </dgm:prSet>
      <dgm:spPr/>
    </dgm:pt>
    <dgm:pt modelId="{D5B3DEC5-DE81-4632-89A1-E66B0068F21F}" type="pres">
      <dgm:prSet presAssocID="{31C5ECFF-EA11-466C-8614-08D033BBADA6}" presName="accent_2" presStyleCnt="0"/>
      <dgm:spPr/>
    </dgm:pt>
    <dgm:pt modelId="{D65FF0F8-8CF0-434E-A8A3-38F162A36906}" type="pres">
      <dgm:prSet presAssocID="{31C5ECFF-EA11-466C-8614-08D033BBADA6}" presName="accentRepeatNode" presStyleLbl="solidFgAcc1" presStyleIdx="1" presStyleCnt="6"/>
      <dgm:spPr>
        <a:solidFill>
          <a:srgbClr val="92D050"/>
        </a:solidFill>
      </dgm:spPr>
    </dgm:pt>
    <dgm:pt modelId="{8EE7E543-1AB0-4D3B-85F0-1E586D163A48}" type="pres">
      <dgm:prSet presAssocID="{9B4F8FC5-243C-45D6-A95D-762E319AFDF3}" presName="text_3" presStyleLbl="node1" presStyleIdx="2" presStyleCnt="6">
        <dgm:presLayoutVars>
          <dgm:bulletEnabled val="1"/>
        </dgm:presLayoutVars>
      </dgm:prSet>
      <dgm:spPr/>
    </dgm:pt>
    <dgm:pt modelId="{E2FA2490-8D1C-425A-9D9A-79482087C65A}" type="pres">
      <dgm:prSet presAssocID="{9B4F8FC5-243C-45D6-A95D-762E319AFDF3}" presName="accent_3" presStyleCnt="0"/>
      <dgm:spPr/>
    </dgm:pt>
    <dgm:pt modelId="{DD429CBC-EBEB-4417-89E0-4AA5839D3521}" type="pres">
      <dgm:prSet presAssocID="{9B4F8FC5-243C-45D6-A95D-762E319AFDF3}" presName="accentRepeatNode" presStyleLbl="solidFgAcc1" presStyleIdx="2" presStyleCnt="6"/>
      <dgm:spPr>
        <a:solidFill>
          <a:srgbClr val="92D050"/>
        </a:solidFill>
      </dgm:spPr>
    </dgm:pt>
    <dgm:pt modelId="{301A1E1B-107A-419A-97D4-4B97F77B7512}" type="pres">
      <dgm:prSet presAssocID="{55FF29B5-ECCF-4E95-BD56-8E6A31E7495C}" presName="text_4" presStyleLbl="node1" presStyleIdx="3" presStyleCnt="6">
        <dgm:presLayoutVars>
          <dgm:bulletEnabled val="1"/>
        </dgm:presLayoutVars>
      </dgm:prSet>
      <dgm:spPr/>
    </dgm:pt>
    <dgm:pt modelId="{48CDE5FD-8C48-4587-BCDA-F028E3147E6E}" type="pres">
      <dgm:prSet presAssocID="{55FF29B5-ECCF-4E95-BD56-8E6A31E7495C}" presName="accent_4" presStyleCnt="0"/>
      <dgm:spPr/>
    </dgm:pt>
    <dgm:pt modelId="{8489E311-A41A-49F5-AF55-598B92002296}" type="pres">
      <dgm:prSet presAssocID="{55FF29B5-ECCF-4E95-BD56-8E6A31E7495C}" presName="accentRepeatNode" presStyleLbl="solidFgAcc1" presStyleIdx="3" presStyleCnt="6"/>
      <dgm:spPr>
        <a:solidFill>
          <a:srgbClr val="92D050"/>
        </a:solidFill>
      </dgm:spPr>
    </dgm:pt>
    <dgm:pt modelId="{92FA2311-B5F8-41B7-A926-487148AED474}" type="pres">
      <dgm:prSet presAssocID="{107EB1C3-3816-4580-96A1-1001D5D0F47A}" presName="text_5" presStyleLbl="node1" presStyleIdx="4" presStyleCnt="6">
        <dgm:presLayoutVars>
          <dgm:bulletEnabled val="1"/>
        </dgm:presLayoutVars>
      </dgm:prSet>
      <dgm:spPr/>
    </dgm:pt>
    <dgm:pt modelId="{1CA97A64-CF23-4CF7-AD69-BD6B643342CE}" type="pres">
      <dgm:prSet presAssocID="{107EB1C3-3816-4580-96A1-1001D5D0F47A}" presName="accent_5" presStyleCnt="0"/>
      <dgm:spPr/>
    </dgm:pt>
    <dgm:pt modelId="{4BA7AF8F-CB1C-4230-BEDB-CCCCDBE5F182}" type="pres">
      <dgm:prSet presAssocID="{107EB1C3-3816-4580-96A1-1001D5D0F47A}" presName="accentRepeatNode" presStyleLbl="solidFgAcc1" presStyleIdx="4" presStyleCnt="6"/>
      <dgm:spPr>
        <a:solidFill>
          <a:srgbClr val="92D050"/>
        </a:solidFill>
      </dgm:spPr>
    </dgm:pt>
    <dgm:pt modelId="{A010D6FE-E883-449A-877C-5252BFC901FD}" type="pres">
      <dgm:prSet presAssocID="{7E4F225C-4BC9-4258-9976-87EBF8EDA7BC}" presName="text_6" presStyleLbl="node1" presStyleIdx="5" presStyleCnt="6">
        <dgm:presLayoutVars>
          <dgm:bulletEnabled val="1"/>
        </dgm:presLayoutVars>
      </dgm:prSet>
      <dgm:spPr/>
    </dgm:pt>
    <dgm:pt modelId="{C46B4178-46FD-4A1C-802E-23DE9300A1A6}" type="pres">
      <dgm:prSet presAssocID="{7E4F225C-4BC9-4258-9976-87EBF8EDA7BC}" presName="accent_6" presStyleCnt="0"/>
      <dgm:spPr/>
    </dgm:pt>
    <dgm:pt modelId="{9E37B7D1-1439-4464-A649-CED38155A30B}" type="pres">
      <dgm:prSet presAssocID="{7E4F225C-4BC9-4258-9976-87EBF8EDA7BC}" presName="accentRepeatNode" presStyleLbl="solidFgAcc1" presStyleIdx="5" presStyleCnt="6"/>
      <dgm:spPr>
        <a:solidFill>
          <a:srgbClr val="92D050"/>
        </a:solidFill>
      </dgm:spPr>
    </dgm:pt>
  </dgm:ptLst>
  <dgm:cxnLst>
    <dgm:cxn modelId="{44595818-7EA3-4F9D-9181-2E583B3C33F2}" type="presOf" srcId="{9B4F8FC5-243C-45D6-A95D-762E319AFDF3}" destId="{8EE7E543-1AB0-4D3B-85F0-1E586D163A48}" srcOrd="0" destOrd="0" presId="urn:microsoft.com/office/officeart/2008/layout/VerticalCurvedList"/>
    <dgm:cxn modelId="{65424921-9B35-4573-8C15-B44E32E7B7FA}" srcId="{89E74F5C-834E-4BF5-B437-92D7969C8C6C}" destId="{7E4F225C-4BC9-4258-9976-87EBF8EDA7BC}" srcOrd="5" destOrd="0" parTransId="{0EE52C22-21F9-4DF7-9910-C1D666FF3824}" sibTransId="{B6EE9B5C-4A19-4AA2-8E1D-A1A7E1C87389}"/>
    <dgm:cxn modelId="{909CD226-AC80-4CE6-B7A8-63997779C70D}" srcId="{89E74F5C-834E-4BF5-B437-92D7969C8C6C}" destId="{31C5ECFF-EA11-466C-8614-08D033BBADA6}" srcOrd="1" destOrd="0" parTransId="{DDED1D77-A5DA-4A1B-B74A-C79D15259EF5}" sibTransId="{2605F3E7-01D1-49BF-A45D-C08F4CA3A6B8}"/>
    <dgm:cxn modelId="{89BA3E31-A4D3-4D21-819B-CBC28C9FA821}" srcId="{89E74F5C-834E-4BF5-B437-92D7969C8C6C}" destId="{107EB1C3-3816-4580-96A1-1001D5D0F47A}" srcOrd="4" destOrd="0" parTransId="{6F52EE42-C282-4F3A-815C-4B3730A08883}" sibTransId="{55E939A6-B49D-46F6-808C-8F0B0DE3E3A3}"/>
    <dgm:cxn modelId="{2799D13C-CA3B-494E-8AA3-E3615DB42A2D}" type="presOf" srcId="{89E74F5C-834E-4BF5-B437-92D7969C8C6C}" destId="{FD98D872-6898-4177-81EF-7E0CDB4F53CA}" srcOrd="0" destOrd="0" presId="urn:microsoft.com/office/officeart/2008/layout/VerticalCurvedList"/>
    <dgm:cxn modelId="{3E916E65-95FD-4B0B-8A26-2407CAC4F109}" srcId="{89E74F5C-834E-4BF5-B437-92D7969C8C6C}" destId="{F5CFD6D2-6C30-498D-9BB1-82C8919B519A}" srcOrd="0" destOrd="0" parTransId="{B3390A0B-4AC3-4B52-BF46-F20E67BED18F}" sibTransId="{D0F7689F-943C-4D1B-9278-65A6FAF88070}"/>
    <dgm:cxn modelId="{D792FB4A-A257-4C8B-86B1-932C2167C399}" srcId="{89E74F5C-834E-4BF5-B437-92D7969C8C6C}" destId="{9B4F8FC5-243C-45D6-A95D-762E319AFDF3}" srcOrd="2" destOrd="0" parTransId="{2B889862-4720-4F66-8209-4B49F86D0434}" sibTransId="{BC0E6F9E-7EF2-4BE1-B065-9030BCDE3979}"/>
    <dgm:cxn modelId="{834E644C-7912-462D-944C-03F0F4FD96EF}" srcId="{89E74F5C-834E-4BF5-B437-92D7969C8C6C}" destId="{55FF29B5-ECCF-4E95-BD56-8E6A31E7495C}" srcOrd="3" destOrd="0" parTransId="{8DB14891-6774-47FD-A062-20EA299C3745}" sibTransId="{73008434-6F70-4FC5-BB00-397234433D8E}"/>
    <dgm:cxn modelId="{5D674D6E-2B41-4C3C-83CF-FD0D2E08CE5F}" type="presOf" srcId="{D0F7689F-943C-4D1B-9278-65A6FAF88070}" destId="{D0873E42-F1E3-4561-930F-2D0C75230DAE}" srcOrd="0" destOrd="0" presId="urn:microsoft.com/office/officeart/2008/layout/VerticalCurvedList"/>
    <dgm:cxn modelId="{930ECB85-FC5D-4C45-AC7C-3EEB99CA928D}" type="presOf" srcId="{F5CFD6D2-6C30-498D-9BB1-82C8919B519A}" destId="{F0E8D66D-7AC6-4737-84A2-B67115FF7156}" srcOrd="0" destOrd="0" presId="urn:microsoft.com/office/officeart/2008/layout/VerticalCurvedList"/>
    <dgm:cxn modelId="{BBEE578D-B970-4875-B947-1327C1BD780C}" type="presOf" srcId="{31C5ECFF-EA11-466C-8614-08D033BBADA6}" destId="{8EA05E55-2D67-4A7F-B939-FEC0B047D5A0}" srcOrd="0" destOrd="0" presId="urn:microsoft.com/office/officeart/2008/layout/VerticalCurvedList"/>
    <dgm:cxn modelId="{BE2E69AB-5580-46F1-AB67-F9D4BE813A56}" type="presOf" srcId="{107EB1C3-3816-4580-96A1-1001D5D0F47A}" destId="{92FA2311-B5F8-41B7-A926-487148AED474}" srcOrd="0" destOrd="0" presId="urn:microsoft.com/office/officeart/2008/layout/VerticalCurvedList"/>
    <dgm:cxn modelId="{72A4F5F1-E614-4348-9D5B-9A0DA95C9320}" type="presOf" srcId="{7E4F225C-4BC9-4258-9976-87EBF8EDA7BC}" destId="{A010D6FE-E883-449A-877C-5252BFC901FD}" srcOrd="0" destOrd="0" presId="urn:microsoft.com/office/officeart/2008/layout/VerticalCurvedList"/>
    <dgm:cxn modelId="{CBF0D5FC-65D8-428C-B8EA-F4C761DAE7AB}" type="presOf" srcId="{55FF29B5-ECCF-4E95-BD56-8E6A31E7495C}" destId="{301A1E1B-107A-419A-97D4-4B97F77B7512}" srcOrd="0" destOrd="0" presId="urn:microsoft.com/office/officeart/2008/layout/VerticalCurvedList"/>
    <dgm:cxn modelId="{797093C4-C2DF-4B51-84BA-6D508D2E15CF}" type="presParOf" srcId="{FD98D872-6898-4177-81EF-7E0CDB4F53CA}" destId="{66116309-85AF-4EF3-B9DB-341A1812D119}" srcOrd="0" destOrd="0" presId="urn:microsoft.com/office/officeart/2008/layout/VerticalCurvedList"/>
    <dgm:cxn modelId="{60FE1EBB-3AE0-450B-9AD6-EE3FC1634D0B}" type="presParOf" srcId="{66116309-85AF-4EF3-B9DB-341A1812D119}" destId="{60F1E337-6DA8-418A-867E-EA5FE061498F}" srcOrd="0" destOrd="0" presId="urn:microsoft.com/office/officeart/2008/layout/VerticalCurvedList"/>
    <dgm:cxn modelId="{0CC4CB47-1DBE-482E-84B9-F5ADEB27224D}" type="presParOf" srcId="{60F1E337-6DA8-418A-867E-EA5FE061498F}" destId="{7F203670-0715-4EEE-854A-2230BB1949FF}" srcOrd="0" destOrd="0" presId="urn:microsoft.com/office/officeart/2008/layout/VerticalCurvedList"/>
    <dgm:cxn modelId="{7ED9C94A-3190-4306-BC8B-570944B68F1E}" type="presParOf" srcId="{60F1E337-6DA8-418A-867E-EA5FE061498F}" destId="{D0873E42-F1E3-4561-930F-2D0C75230DAE}" srcOrd="1" destOrd="0" presId="urn:microsoft.com/office/officeart/2008/layout/VerticalCurvedList"/>
    <dgm:cxn modelId="{BD666D83-2B77-42B3-8ACE-99F6B1E43EF1}" type="presParOf" srcId="{60F1E337-6DA8-418A-867E-EA5FE061498F}" destId="{840C2CC0-89B7-4C32-AC4E-2E04945E1A7F}" srcOrd="2" destOrd="0" presId="urn:microsoft.com/office/officeart/2008/layout/VerticalCurvedList"/>
    <dgm:cxn modelId="{405E50ED-D9B9-4D88-A83D-1C2DA13C4C53}" type="presParOf" srcId="{60F1E337-6DA8-418A-867E-EA5FE061498F}" destId="{5EFF811D-2EF0-4666-88D6-8A7A856D17B0}" srcOrd="3" destOrd="0" presId="urn:microsoft.com/office/officeart/2008/layout/VerticalCurvedList"/>
    <dgm:cxn modelId="{6AF1F4ED-19D1-44C2-8237-9D9B0E428F12}" type="presParOf" srcId="{66116309-85AF-4EF3-B9DB-341A1812D119}" destId="{F0E8D66D-7AC6-4737-84A2-B67115FF7156}" srcOrd="1" destOrd="0" presId="urn:microsoft.com/office/officeart/2008/layout/VerticalCurvedList"/>
    <dgm:cxn modelId="{678A7CEA-23CB-4382-8607-2899A9DE2C83}" type="presParOf" srcId="{66116309-85AF-4EF3-B9DB-341A1812D119}" destId="{4A9DF7D4-11A4-47EC-81A4-75D72D0D4502}" srcOrd="2" destOrd="0" presId="urn:microsoft.com/office/officeart/2008/layout/VerticalCurvedList"/>
    <dgm:cxn modelId="{36D72F99-6CDA-4399-A855-0A1C9CBB6BEA}" type="presParOf" srcId="{4A9DF7D4-11A4-47EC-81A4-75D72D0D4502}" destId="{01ABF9D4-55FC-4480-B926-6FBCA6896789}" srcOrd="0" destOrd="0" presId="urn:microsoft.com/office/officeart/2008/layout/VerticalCurvedList"/>
    <dgm:cxn modelId="{1E853BD0-046B-4012-BEE4-301A68518D63}" type="presParOf" srcId="{66116309-85AF-4EF3-B9DB-341A1812D119}" destId="{8EA05E55-2D67-4A7F-B939-FEC0B047D5A0}" srcOrd="3" destOrd="0" presId="urn:microsoft.com/office/officeart/2008/layout/VerticalCurvedList"/>
    <dgm:cxn modelId="{E23AE4BA-168F-44B2-8E84-0AE10411E0B9}" type="presParOf" srcId="{66116309-85AF-4EF3-B9DB-341A1812D119}" destId="{D5B3DEC5-DE81-4632-89A1-E66B0068F21F}" srcOrd="4" destOrd="0" presId="urn:microsoft.com/office/officeart/2008/layout/VerticalCurvedList"/>
    <dgm:cxn modelId="{4A525347-6F0A-4735-817A-2B0D58376CC9}" type="presParOf" srcId="{D5B3DEC5-DE81-4632-89A1-E66B0068F21F}" destId="{D65FF0F8-8CF0-434E-A8A3-38F162A36906}" srcOrd="0" destOrd="0" presId="urn:microsoft.com/office/officeart/2008/layout/VerticalCurvedList"/>
    <dgm:cxn modelId="{ECF32873-CC4D-4A5A-8832-7D9767EA55F2}" type="presParOf" srcId="{66116309-85AF-4EF3-B9DB-341A1812D119}" destId="{8EE7E543-1AB0-4D3B-85F0-1E586D163A48}" srcOrd="5" destOrd="0" presId="urn:microsoft.com/office/officeart/2008/layout/VerticalCurvedList"/>
    <dgm:cxn modelId="{4CC5A21A-711A-432A-AED1-37AF1916B585}" type="presParOf" srcId="{66116309-85AF-4EF3-B9DB-341A1812D119}" destId="{E2FA2490-8D1C-425A-9D9A-79482087C65A}" srcOrd="6" destOrd="0" presId="urn:microsoft.com/office/officeart/2008/layout/VerticalCurvedList"/>
    <dgm:cxn modelId="{CB28EEFC-8A97-4F54-8115-A42193D9C299}" type="presParOf" srcId="{E2FA2490-8D1C-425A-9D9A-79482087C65A}" destId="{DD429CBC-EBEB-4417-89E0-4AA5839D3521}" srcOrd="0" destOrd="0" presId="urn:microsoft.com/office/officeart/2008/layout/VerticalCurvedList"/>
    <dgm:cxn modelId="{41E2ADE4-6F93-4DDC-9554-480A1FF9DBD8}" type="presParOf" srcId="{66116309-85AF-4EF3-B9DB-341A1812D119}" destId="{301A1E1B-107A-419A-97D4-4B97F77B7512}" srcOrd="7" destOrd="0" presId="urn:microsoft.com/office/officeart/2008/layout/VerticalCurvedList"/>
    <dgm:cxn modelId="{CA574D99-37E6-42FC-B214-E4D8B9CB3A60}" type="presParOf" srcId="{66116309-85AF-4EF3-B9DB-341A1812D119}" destId="{48CDE5FD-8C48-4587-BCDA-F028E3147E6E}" srcOrd="8" destOrd="0" presId="urn:microsoft.com/office/officeart/2008/layout/VerticalCurvedList"/>
    <dgm:cxn modelId="{E594515C-A030-45DC-9960-DCFFBBDF3BEE}" type="presParOf" srcId="{48CDE5FD-8C48-4587-BCDA-F028E3147E6E}" destId="{8489E311-A41A-49F5-AF55-598B92002296}" srcOrd="0" destOrd="0" presId="urn:microsoft.com/office/officeart/2008/layout/VerticalCurvedList"/>
    <dgm:cxn modelId="{88C98C5D-2D34-4DAB-A1AB-9A18CD586573}" type="presParOf" srcId="{66116309-85AF-4EF3-B9DB-341A1812D119}" destId="{92FA2311-B5F8-41B7-A926-487148AED474}" srcOrd="9" destOrd="0" presId="urn:microsoft.com/office/officeart/2008/layout/VerticalCurvedList"/>
    <dgm:cxn modelId="{FB6C6434-890F-4D0E-ABE2-EB70D4888B24}" type="presParOf" srcId="{66116309-85AF-4EF3-B9DB-341A1812D119}" destId="{1CA97A64-CF23-4CF7-AD69-BD6B643342CE}" srcOrd="10" destOrd="0" presId="urn:microsoft.com/office/officeart/2008/layout/VerticalCurvedList"/>
    <dgm:cxn modelId="{4A6A5D6D-3B02-486D-815C-EDD6B46F9544}" type="presParOf" srcId="{1CA97A64-CF23-4CF7-AD69-BD6B643342CE}" destId="{4BA7AF8F-CB1C-4230-BEDB-CCCCDBE5F182}" srcOrd="0" destOrd="0" presId="urn:microsoft.com/office/officeart/2008/layout/VerticalCurvedList"/>
    <dgm:cxn modelId="{45EC45C3-D5E7-4C69-9B2E-A9EDD07244EB}" type="presParOf" srcId="{66116309-85AF-4EF3-B9DB-341A1812D119}" destId="{A010D6FE-E883-449A-877C-5252BFC901FD}" srcOrd="11" destOrd="0" presId="urn:microsoft.com/office/officeart/2008/layout/VerticalCurvedList"/>
    <dgm:cxn modelId="{648A5292-2E29-423A-8045-BA0BBC3FB735}" type="presParOf" srcId="{66116309-85AF-4EF3-B9DB-341A1812D119}" destId="{C46B4178-46FD-4A1C-802E-23DE9300A1A6}" srcOrd="12" destOrd="0" presId="urn:microsoft.com/office/officeart/2008/layout/VerticalCurvedList"/>
    <dgm:cxn modelId="{DD0E6455-B6FC-4A16-BEF9-EFFA6F87FC86}" type="presParOf" srcId="{C46B4178-46FD-4A1C-802E-23DE9300A1A6}" destId="{9E37B7D1-1439-4464-A649-CED38155A3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73E42-F1E3-4561-930F-2D0C75230DAE}">
      <dsp:nvSpPr>
        <dsp:cNvPr id="0" name=""/>
        <dsp:cNvSpPr/>
      </dsp:nvSpPr>
      <dsp:spPr>
        <a:xfrm>
          <a:off x="-5561298" y="-851411"/>
          <a:ext cx="6621497" cy="662149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8D66D-7AC6-4737-84A2-B67115FF7156}">
      <dsp:nvSpPr>
        <dsp:cNvPr id="0" name=""/>
        <dsp:cNvSpPr/>
      </dsp:nvSpPr>
      <dsp:spPr>
        <a:xfrm rot="10800000" flipV="1">
          <a:off x="395145" y="171453"/>
          <a:ext cx="10210372" cy="692965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Проведение мониторинга материально-технического обеспечения образовательного процесса, </a:t>
          </a:r>
          <a:r>
            <a:rPr lang="ru-RU" sz="1600" kern="1200" dirty="0" err="1">
              <a:solidFill>
                <a:schemeClr val="tx1"/>
              </a:solidFill>
            </a:rPr>
            <a:t>здоровьесберегающей</a:t>
          </a:r>
          <a:r>
            <a:rPr lang="ru-RU" sz="1600" kern="1200" dirty="0">
              <a:solidFill>
                <a:schemeClr val="tx1"/>
              </a:solidFill>
            </a:rPr>
            <a:t> среды в ОУ</a:t>
          </a:r>
        </a:p>
      </dsp:txBody>
      <dsp:txXfrm rot="-10800000">
        <a:off x="395145" y="171453"/>
        <a:ext cx="10210372" cy="692965"/>
      </dsp:txXfrm>
    </dsp:sp>
    <dsp:sp modelId="{01ABF9D4-55FC-4480-B926-6FBCA6896789}">
      <dsp:nvSpPr>
        <dsp:cNvPr id="0" name=""/>
        <dsp:cNvSpPr/>
      </dsp:nvSpPr>
      <dsp:spPr>
        <a:xfrm>
          <a:off x="71496" y="194287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5E55-2D67-4A7F-B939-FEC0B047D5A0}">
      <dsp:nvSpPr>
        <dsp:cNvPr id="0" name=""/>
        <dsp:cNvSpPr/>
      </dsp:nvSpPr>
      <dsp:spPr>
        <a:xfrm>
          <a:off x="821102" y="1035675"/>
          <a:ext cx="9784414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Подготовка дизайн-проекта и зонирование ОУ</a:t>
          </a:r>
        </a:p>
      </dsp:txBody>
      <dsp:txXfrm>
        <a:off x="821102" y="1035675"/>
        <a:ext cx="9784414" cy="517837"/>
      </dsp:txXfrm>
    </dsp:sp>
    <dsp:sp modelId="{D65FF0F8-8CF0-434E-A8A3-38F162A36906}">
      <dsp:nvSpPr>
        <dsp:cNvPr id="0" name=""/>
        <dsp:cNvSpPr/>
      </dsp:nvSpPr>
      <dsp:spPr>
        <a:xfrm>
          <a:off x="497454" y="970946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7E543-1AB0-4D3B-85F0-1E586D163A48}">
      <dsp:nvSpPr>
        <dsp:cNvPr id="0" name=""/>
        <dsp:cNvSpPr/>
      </dsp:nvSpPr>
      <dsp:spPr>
        <a:xfrm>
          <a:off x="1015882" y="1812334"/>
          <a:ext cx="9589635" cy="517837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Подготовка Программы развития на период с 2020г. до 2024г.</a:t>
          </a:r>
        </a:p>
      </dsp:txBody>
      <dsp:txXfrm>
        <a:off x="1015882" y="1812334"/>
        <a:ext cx="9589635" cy="517837"/>
      </dsp:txXfrm>
    </dsp:sp>
    <dsp:sp modelId="{DD429CBC-EBEB-4417-89E0-4AA5839D3521}">
      <dsp:nvSpPr>
        <dsp:cNvPr id="0" name=""/>
        <dsp:cNvSpPr/>
      </dsp:nvSpPr>
      <dsp:spPr>
        <a:xfrm>
          <a:off x="692233" y="1747604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A1E1B-107A-419A-97D4-4B97F77B7512}">
      <dsp:nvSpPr>
        <dsp:cNvPr id="0" name=""/>
        <dsp:cNvSpPr/>
      </dsp:nvSpPr>
      <dsp:spPr>
        <a:xfrm>
          <a:off x="1015882" y="2588501"/>
          <a:ext cx="9589635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Составление перечня  оборудования кабинетов педагога-психолога, учителя-дефектолога, учителя-логопеда, диагностические комплекты, коррекционно-развивающие и дидактические средства обучения</a:t>
          </a:r>
        </a:p>
      </dsp:txBody>
      <dsp:txXfrm>
        <a:off x="1015882" y="2588501"/>
        <a:ext cx="9589635" cy="517837"/>
      </dsp:txXfrm>
    </dsp:sp>
    <dsp:sp modelId="{8489E311-A41A-49F5-AF55-598B92002296}">
      <dsp:nvSpPr>
        <dsp:cNvPr id="0" name=""/>
        <dsp:cNvSpPr/>
      </dsp:nvSpPr>
      <dsp:spPr>
        <a:xfrm>
          <a:off x="692233" y="2523771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A2311-B5F8-41B7-A926-487148AED474}">
      <dsp:nvSpPr>
        <dsp:cNvPr id="0" name=""/>
        <dsp:cNvSpPr/>
      </dsp:nvSpPr>
      <dsp:spPr>
        <a:xfrm>
          <a:off x="821102" y="3365160"/>
          <a:ext cx="9784414" cy="517837"/>
        </a:xfrm>
        <a:prstGeom prst="rect">
          <a:avLst/>
        </a:prstGeom>
        <a:solidFill>
          <a:srgbClr val="FBE2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chemeClr val="tx1"/>
              </a:solidFill>
            </a:rPr>
            <a:t>Составление перечня  для оснащения мастерских для реализации предметной области «Технология» учебных кабинетов и помещений для реализации программ дополнительного образования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821102" y="3365160"/>
        <a:ext cx="9784414" cy="517837"/>
      </dsp:txXfrm>
    </dsp:sp>
    <dsp:sp modelId="{4BA7AF8F-CB1C-4230-BEDB-CCCCDBE5F182}">
      <dsp:nvSpPr>
        <dsp:cNvPr id="0" name=""/>
        <dsp:cNvSpPr/>
      </dsp:nvSpPr>
      <dsp:spPr>
        <a:xfrm>
          <a:off x="497454" y="3300430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0D6FE-E883-449A-877C-5252BFC901FD}">
      <dsp:nvSpPr>
        <dsp:cNvPr id="0" name=""/>
        <dsp:cNvSpPr/>
      </dsp:nvSpPr>
      <dsp:spPr>
        <a:xfrm>
          <a:off x="395145" y="4141818"/>
          <a:ext cx="10210372" cy="517837"/>
        </a:xfrm>
        <a:prstGeom prst="rect">
          <a:avLst/>
        </a:prstGeom>
        <a:solidFill>
          <a:srgbClr val="FED5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3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Повышение квалификации педагогов</a:t>
          </a:r>
        </a:p>
      </dsp:txBody>
      <dsp:txXfrm>
        <a:off x="395145" y="4141818"/>
        <a:ext cx="10210372" cy="517837"/>
      </dsp:txXfrm>
    </dsp:sp>
    <dsp:sp modelId="{9E37B7D1-1439-4464-A649-CED38155A30B}">
      <dsp:nvSpPr>
        <dsp:cNvPr id="0" name=""/>
        <dsp:cNvSpPr/>
      </dsp:nvSpPr>
      <dsp:spPr>
        <a:xfrm>
          <a:off x="71496" y="4077088"/>
          <a:ext cx="647297" cy="64729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6B1E-976B-41F2-9DC8-A6D13A8B727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6158-8145-4BF6-93B8-FC1E21F17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9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3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3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2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3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8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3350" y="739775"/>
            <a:ext cx="65690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8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9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A3C5-BDA8-48A7-A80B-BF0CFF018A8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59D5-6683-45DB-8017-54CC7C5C5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dmin.tomsk.ru/pgs/a8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7" y="153146"/>
            <a:ext cx="1662398" cy="203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68014" y="2074436"/>
            <a:ext cx="12329511" cy="2362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национальных проектов</a:t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«Образование», «Демография» в 2019 году и задачи на 2020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525" y="6037647"/>
            <a:ext cx="6031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О.В. Васильева, начальник департамента  образования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8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369407" y="222507"/>
            <a:ext cx="4025384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09057" y="237263"/>
            <a:ext cx="8059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КОМПЕТЕНТНОСТИ РОДИТЕЛЕЙ,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ВОСПИТАНИЯ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98" y="16072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</a:t>
            </a:r>
          </a:p>
          <a:p>
            <a:pPr lvl="0" algn="ctr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КОНСУЛЬТАТИВНОЙ ПОМОЩИ РОДИТЕЛЯМ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195" y="2088582"/>
            <a:ext cx="584090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консультационные центры 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МДОУ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(№№ 1, 5, 6, 13, 21, 22, 28, 30, 45, 50, 51, 54, 56, 82, 83, 85, 94, 99, 104, 134, 133)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 лицей им.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Г.А.Псахье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12800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услуг;                              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бюджет -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2 290,0 тыс.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каждом районе города): ДОУ №38, 40, 79, 86;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1022 услуги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оказаны родителям детей, не посещающих ДОУ, в том числе родителям детей-инвалидов и детей с ОВЗ;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ЛОГОПУНКТЫ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(100%);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МБУ Психолого-медико-педагогическая комиссия Города Томска: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И СОПРОВОЖДЕНИЕ ДЕТЕЙ С ОВЗ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876 детей в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98746" y="1599007"/>
            <a:ext cx="5750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И КОНСУЛЬТАТИВНОЙ ПОМОЩИ РОДИТЕЛЯМ: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ЦЕНТРЫ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действующие ранее – 4 ДОУ (в каждом районе города): ДОУ №38, 40, 79, 86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КОНСУЛЬТАЦИОННЫХ ЦЕНТРОВ  НА БАЗЕ ООУ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родителям узкими специалистами (логопеды, психологи, дефектологи) и классными руководителями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 услуг</a:t>
            </a:r>
            <a:endParaRPr lang="ru-RU" alt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9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3300" y="413894"/>
            <a:ext cx="4852642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ЗАНЯТОСТИ ЖЕНЩИН – СОЗДАНИЕ УСЛОВИЙ ДОШКОЛЬНОГО ОБРАЗОВАНИЯ ДЛЯ ДЕТЕЙ В ВОЗРАСТЕ ДО ТРЁХ ЛЕТ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98372" y="98405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592" y="1406739"/>
            <a:ext cx="7185705" cy="502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ДОПОЛНИТЕЛЬНЫХ МЕСТ В ДОШКОЛЬНЫХ ОБРАЗОВАТЕЛЬНЫХ УЧРЕЖДЕНИЯХ ДЛЯ ДЕТЕЙ В ВОЗРАСТЕ ОТ 2 МЕСЯЦЕВ ДО 3 ЛЕТ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ДОУ по адресу ул. Береговая, 10 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 мест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мест 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построено здание ДОУ по адресу ул. Береговая ,15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мест- 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открыты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ясельных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ДОУ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– 115 876, 3 тыс. руб.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– 191 323, 6 тыс. руб.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бюджет – 1 557,5  тыс. руб.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негосударственном секторе в 2019 году создано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мест для детей младше 3 лет.</a:t>
            </a:r>
          </a:p>
          <a:p>
            <a:pPr>
              <a:lnSpc>
                <a:spcPct val="107000"/>
              </a:lnSpc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ПРОФЕССИОНАЛЬНОЕ ОБУЧЕНИЕ И ДОПОЛНИТЕЛЬНОЕ ПРОФЕССИОНАЛЬНОЕ ОБРАЗОВАНИЕ ЛИЦ ПРЕДПЕНСИОННОГО ВОЗРАСТА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педагогов ДОУ  и7 педагогов УДО по специальности «Педагогика и психология работы с детьми с ОВЗ»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педагогов ООУ  по программе «Цифровая грамотность»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6611" y="1388772"/>
            <a:ext cx="4637506" cy="541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ДОПОЛНИТЕЛЬНЫХ МЕСТ В ДОШКОЛЬНЫХ ОБРАЗОВАТЕЛЬНЫХ УЧРЕЖДЕНИЯХ ДЛЯ ДЕТЕЙ В ВОЗРАСТЕ ОТ 2 МЕСЯЦЕВ ДО 3 ЛЕТ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построены детский сад по ул. Иркутский тракт, 175/3 на 220 мест, и детский сад по ул. ул. Высоцкого, 16 на 145 мест.</a:t>
            </a:r>
          </a:p>
          <a:p>
            <a:pPr lvl="1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ИНДИВИДУАЛЬНЫМИ ПРЕДПРИНИМАТЕЛЯМИ 1 447 МЕСТ (127 ГРУПП) ДЛЯ ДЕТЕЙ В ВОЗРАСТЕ ОТ 1,5 ДО 3-Х ЛЕТ. 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Федеральном бюджете на эти цели предусмотрены средства из расчёта 123 тыс. рублей на создание одного дошкольного места)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ПРОФЕССИОНАЛЬНОЕ ОБУЧЕНИЕ И ДОПОЛНИТЕЛЬНОЕ ПРОФЕССИОНАЛЬНОЕ ОБРАЗОВАНИЕ ЛИЦ ПРЕДПЕНСИОННОГО ВОЗРАСТА 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педагогов ООУ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0038" y="413894"/>
            <a:ext cx="6035904" cy="633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8399" y="222130"/>
            <a:ext cx="7455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38" y="14067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организации действуют 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отряды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68117" y="138634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AutoNum type="arabicPeriod"/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ДОБРОВОЛЬЧЕСТВА (ВОЛОНТЕРСТВА), РАЗВИТИЕ ТАЛАНТОВ И СПОСОБНОСТЕЙ У ДЕТЕЙ И МОЛОДЕЖИ ПУТЕМ ПОДДЕРЖКИ ОБЩЕСТВЕННЫХ ИНИЦИАТИВ И ПРОЕКТОВ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организации действуют 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учреждениях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учреждениях Города Томска функционируют волонтерские отряды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5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927854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952501" y="961253"/>
            <a:ext cx="10287001" cy="483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952501" y="6731975"/>
            <a:ext cx="1028700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69" y="177266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56039"/>
              </p:ext>
            </p:extLst>
          </p:nvPr>
        </p:nvGraphicFramePr>
        <p:xfrm>
          <a:off x="0" y="962431"/>
          <a:ext cx="12192001" cy="5811568"/>
        </p:xfrm>
        <a:graphic>
          <a:graphicData uri="http://schemas.openxmlformats.org/drawingml/2006/table">
            <a:tbl>
              <a:tblPr firstRow="1" firstCol="1" bandRow="1"/>
              <a:tblGrid>
                <a:gridCol w="6083881">
                  <a:extLst>
                    <a:ext uri="{9D8B030D-6E8A-4147-A177-3AD203B41FA5}">
                      <a16:colId xmlns:a16="http://schemas.microsoft.com/office/drawing/2014/main" val="398058014"/>
                    </a:ext>
                  </a:extLst>
                </a:gridCol>
                <a:gridCol w="1672462">
                  <a:extLst>
                    <a:ext uri="{9D8B030D-6E8A-4147-A177-3AD203B41FA5}">
                      <a16:colId xmlns:a16="http://schemas.microsoft.com/office/drawing/2014/main" val="2086553575"/>
                    </a:ext>
                  </a:extLst>
                </a:gridCol>
                <a:gridCol w="1551269">
                  <a:extLst>
                    <a:ext uri="{9D8B030D-6E8A-4147-A177-3AD203B41FA5}">
                      <a16:colId xmlns:a16="http://schemas.microsoft.com/office/drawing/2014/main" val="1238209634"/>
                    </a:ext>
                  </a:extLst>
                </a:gridCol>
                <a:gridCol w="1417957">
                  <a:extLst>
                    <a:ext uri="{9D8B030D-6E8A-4147-A177-3AD203B41FA5}">
                      <a16:colId xmlns:a16="http://schemas.microsoft.com/office/drawing/2014/main" val="3643949035"/>
                    </a:ext>
                  </a:extLst>
                </a:gridCol>
                <a:gridCol w="1466432">
                  <a:extLst>
                    <a:ext uri="{9D8B030D-6E8A-4147-A177-3AD203B41FA5}">
                      <a16:colId xmlns:a16="http://schemas.microsoft.com/office/drawing/2014/main" val="2085405693"/>
                    </a:ext>
                  </a:extLst>
                </a:gridCol>
              </a:tblGrid>
              <a:tr h="32177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«Образование»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74507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5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19093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"Современная школа"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3422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здания СОШ, ул. Федоровского,4 (МАОУ Школа "Эврика - развитие"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426 043,4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655 365,3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1 158,5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1 082 567,2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64201"/>
                  </a:ext>
                </a:extLst>
              </a:tr>
              <a:tr h="487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зданий средствами обучения и воспитания для размещения общеобразовательных организаций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37 500,0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75 000,0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35943"/>
                  </a:ext>
                </a:extLst>
              </a:tr>
              <a:tr h="252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"Цифровая образовательная среда"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72733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8 730,9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9 000,9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24988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 функционирование целевой модели цифровой образовательной среды в общеобразовательных организациях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2 083,5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76824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"Поддержка семей, имеющих детей"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85168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консультационных пунктов 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42731"/>
                  </a:ext>
                </a:extLst>
              </a:tr>
              <a:tr h="23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"Успех каждого ребенка"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27751"/>
                  </a:ext>
                </a:extLst>
              </a:tr>
              <a:tr h="69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тематических смен в сезонных лагерях для школьников по передовым направлениям дискретной математики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12 245,0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97295"/>
                  </a:ext>
                </a:extLst>
              </a:tr>
              <a:tr h="46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кружка углубленного изучения математики и информатики "Цифровая лаборатория "КреITв"</a:t>
                      </a:r>
                      <a:endParaRPr lang="ru-RU" sz="15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endParaRPr lang="ru-RU" sz="15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3 061,2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39358"/>
                  </a:ext>
                </a:extLst>
              </a:tr>
              <a:tr h="31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452 064,3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r>
                        <a:rPr lang="ru-RU" sz="17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525</a:t>
                      </a: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38 658,5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1 186 247,8</a:t>
                      </a:r>
                      <a:endParaRPr lang="ru-RU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237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</p:spTree>
    <p:extLst>
      <p:ext uri="{BB962C8B-B14F-4D97-AF65-F5344CB8AC3E}">
        <p14:creationId xmlns:p14="http://schemas.microsoft.com/office/powerpoint/2010/main" val="342494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национального проекта </a:t>
            </a: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04530"/>
              </p:ext>
            </p:extLst>
          </p:nvPr>
        </p:nvGraphicFramePr>
        <p:xfrm>
          <a:off x="1" y="1323202"/>
          <a:ext cx="12191998" cy="25329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978413">
                  <a:extLst>
                    <a:ext uri="{9D8B030D-6E8A-4147-A177-3AD203B41FA5}">
                      <a16:colId xmlns:a16="http://schemas.microsoft.com/office/drawing/2014/main" val="3177427263"/>
                    </a:ext>
                  </a:extLst>
                </a:gridCol>
                <a:gridCol w="2213585">
                  <a:extLst>
                    <a:ext uri="{9D8B030D-6E8A-4147-A177-3AD203B41FA5}">
                      <a16:colId xmlns:a16="http://schemas.microsoft.com/office/drawing/2014/main" val="246498508"/>
                    </a:ext>
                  </a:extLst>
                </a:gridCol>
              </a:tblGrid>
              <a:tr h="2816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      </a:t>
                      </a:r>
                      <a:r>
                        <a:rPr lang="ru-RU" sz="15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мест для детей в возрасте до трех лет</a:t>
                      </a: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7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078"/>
                  </a:ext>
                </a:extLst>
              </a:tr>
              <a:tr h="281644">
                <a:tc>
                  <a:txBody>
                    <a:bodyPr/>
                    <a:lstStyle/>
                    <a:p>
                      <a:pPr marL="0" marR="0" lvl="0" indent="0" algn="ctr" defTabSz="86401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6385"/>
                  </a:ext>
                </a:extLst>
              </a:tr>
              <a:tr h="295926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Строительство/выкуп новых зданий ДОУ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41079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266700" lvl="0" indent="0" algn="l" fontAlgn="b"/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</a:t>
                      </a:r>
                      <a:r>
                        <a:rPr lang="ru-RU" sz="1500" b="1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в</a:t>
                      </a:r>
                      <a:r>
                        <a:rPr lang="ru-RU" sz="1500" b="1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действующих МДОУ</a:t>
                      </a:r>
                    </a:p>
                    <a:p>
                      <a:pPr marL="266700" lvl="0" indent="0" algn="l" fontAlgn="b"/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5467"/>
                  </a:ext>
                </a:extLst>
              </a:tr>
              <a:tr h="344657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выведенных из эксплуатации зданий и помещений детских садов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292"/>
                  </a:ext>
                </a:extLst>
              </a:tr>
              <a:tr h="524311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дополнительных мест для детей в возрасте до трех лет в негосударственных ДОО, группах присмотра и ухода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09208"/>
                  </a:ext>
                </a:extLst>
              </a:tr>
              <a:tr h="314190">
                <a:tc>
                  <a:txBody>
                    <a:bodyPr/>
                    <a:lstStyle/>
                    <a:p>
                      <a:pPr marL="266700" indent="0" algn="just" fontAlgn="b"/>
                      <a:r>
                        <a:rPr lang="ru-RU" sz="15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37" marR="8037" marT="803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</a:t>
                      </a:r>
                    </a:p>
                  </a:txBody>
                  <a:tcPr marL="8064" marR="8064" marT="806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0976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6006"/>
              </p:ext>
            </p:extLst>
          </p:nvPr>
        </p:nvGraphicFramePr>
        <p:xfrm>
          <a:off x="-3" y="3856112"/>
          <a:ext cx="12192002" cy="3001888"/>
        </p:xfrm>
        <a:graphic>
          <a:graphicData uri="http://schemas.openxmlformats.org/drawingml/2006/table">
            <a:tbl>
              <a:tblPr firstRow="1" firstCol="1" bandRow="1"/>
              <a:tblGrid>
                <a:gridCol w="6022303">
                  <a:extLst>
                    <a:ext uri="{9D8B030D-6E8A-4147-A177-3AD203B41FA5}">
                      <a16:colId xmlns:a16="http://schemas.microsoft.com/office/drawing/2014/main" val="2236788479"/>
                    </a:ext>
                  </a:extLst>
                </a:gridCol>
                <a:gridCol w="1708240">
                  <a:extLst>
                    <a:ext uri="{9D8B030D-6E8A-4147-A177-3AD203B41FA5}">
                      <a16:colId xmlns:a16="http://schemas.microsoft.com/office/drawing/2014/main" val="3851567167"/>
                    </a:ext>
                  </a:extLst>
                </a:gridCol>
                <a:gridCol w="1510773">
                  <a:extLst>
                    <a:ext uri="{9D8B030D-6E8A-4147-A177-3AD203B41FA5}">
                      <a16:colId xmlns:a16="http://schemas.microsoft.com/office/drawing/2014/main" val="1794779011"/>
                    </a:ext>
                  </a:extLst>
                </a:gridCol>
                <a:gridCol w="1562740">
                  <a:extLst>
                    <a:ext uri="{9D8B030D-6E8A-4147-A177-3AD203B41FA5}">
                      <a16:colId xmlns:a16="http://schemas.microsoft.com/office/drawing/2014/main" val="3008306827"/>
                    </a:ext>
                  </a:extLst>
                </a:gridCol>
                <a:gridCol w="1387946">
                  <a:extLst>
                    <a:ext uri="{9D8B030D-6E8A-4147-A177-3AD203B41FA5}">
                      <a16:colId xmlns:a16="http://schemas.microsoft.com/office/drawing/2014/main" val="3818551160"/>
                    </a:ext>
                  </a:extLst>
                </a:gridCol>
              </a:tblGrid>
              <a:tr h="59541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"Содействие занятости женщин - создание условий дошкольного образования 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в возрасте до трех лет"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32321"/>
                  </a:ext>
                </a:extLst>
              </a:tr>
              <a:tr h="534772"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10502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зданий ДОУ в 2019 году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(ул. Береговая, 15 на 220 мест, из них 60 мест – ясельные)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307,5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307 507,4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05900"/>
                  </a:ext>
                </a:extLst>
              </a:tr>
              <a:tr h="802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 групп в действующих ДОУ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(160 мест в 7ДОУ)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1250,0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99879"/>
                  </a:ext>
                </a:extLst>
              </a:tr>
              <a:tr h="26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115 876,3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191 323,6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1 557,5</a:t>
                      </a:r>
                      <a:endParaRPr lang="ru-RU" sz="17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79" marR="72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308757,4</a:t>
                      </a:r>
                    </a:p>
                  </a:txBody>
                  <a:tcPr marL="72579" marR="72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6526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44359" y="987463"/>
            <a:ext cx="3465996" cy="35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9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«ДЕМОГРАФИЯ</a:t>
            </a:r>
            <a:r>
              <a:rPr lang="ru-RU" sz="169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5497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78387"/>
            <a:ext cx="10073148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2578"/>
            <a:ext cx="12192000" cy="726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национальных проектах «Образование» и «Демография» </a:t>
            </a:r>
          </a:p>
          <a:p>
            <a:pPr algn="ctr"/>
            <a:r>
              <a:rPr lang="ru-RU" sz="190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«Город Томск»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" y="154280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59806" y="2158326"/>
            <a:ext cx="195497" cy="3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71" tIns="48386" rIns="96771" bIns="4838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905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111" t="6481" r="6444" b="8149"/>
          <a:stretch/>
        </p:blipFill>
        <p:spPr>
          <a:xfrm>
            <a:off x="98746" y="898593"/>
            <a:ext cx="5185772" cy="419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225" t="6741" r="6854" b="7584"/>
          <a:stretch/>
        </p:blipFill>
        <p:spPr>
          <a:xfrm>
            <a:off x="3396443" y="1328985"/>
            <a:ext cx="4686300" cy="387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556" t="7037" r="8223" b="3334"/>
          <a:stretch/>
        </p:blipFill>
        <p:spPr>
          <a:xfrm>
            <a:off x="7664942" y="1841659"/>
            <a:ext cx="4237838" cy="369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243" y="5092700"/>
            <a:ext cx="281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Департамент образования администрации Города Томска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3342" y="5664826"/>
            <a:ext cx="281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Деятельность органа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7941" y="5585118"/>
            <a:ext cx="398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Реализация национального проекта «Образование» и «Демография»</a:t>
            </a:r>
          </a:p>
          <a:p>
            <a:pPr algn="ctr"/>
            <a:endParaRPr lang="ru-RU" sz="1400" dirty="0"/>
          </a:p>
          <a:p>
            <a:pPr algn="ctr"/>
            <a:r>
              <a:rPr lang="en-US" sz="1400" dirty="0">
                <a:hlinkClick r:id="rId6"/>
              </a:rPr>
              <a:t>http://admin.tomsk.ru/pgs/a8t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412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44533"/>
            <a:ext cx="12192000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1762568" y="107536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021" y="1669830"/>
            <a:ext cx="117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мест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66508"/>
            <a:ext cx="6134276" cy="584775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МАОУ Школа «Эврика-развитие» 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ул. Федоровского, 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24659"/>
            <a:ext cx="4393256" cy="115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           655 365,3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                    426 043,4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1 158,9  т.руб.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Итого :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1 082 567,2 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81" y="3764933"/>
            <a:ext cx="4857750" cy="155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Оснащение зданий средствами обучения и воспитания </a:t>
            </a:r>
          </a:p>
          <a:p>
            <a:pPr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              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37 500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Итого :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75 000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3571" y="1475029"/>
            <a:ext cx="4820195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УЧЕНИЧЕСКИХ МЕСТ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629022"/>
            <a:ext cx="6203946" cy="338554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МАОУ СОШ № 53  ул. Бела Куна,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8813" y="6007789"/>
            <a:ext cx="3888154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182104,8 т. руб. </a:t>
            </a:r>
          </a:p>
          <a:p>
            <a:pPr algn="ctr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средств бюджета МО «Город Томск»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5918" y="5278953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03946" y="3330593"/>
            <a:ext cx="5621382" cy="56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9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И СОХРАНЕНИЕ ИМЕЮЩИХСЯ УЧЕНИЧЕСКИХ МЕСТ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4277" y="980929"/>
            <a:ext cx="6057722" cy="5763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0" y="167691"/>
            <a:ext cx="11239501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282764"/>
            <a:ext cx="12191999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8" name="Прямоугольник 27"/>
          <p:cNvSpPr/>
          <p:nvPr/>
        </p:nvSpPr>
        <p:spPr>
          <a:xfrm>
            <a:off x="407091" y="354368"/>
            <a:ext cx="341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8" y="162999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Прямоугольник 29"/>
          <p:cNvSpPr/>
          <p:nvPr/>
        </p:nvSpPr>
        <p:spPr>
          <a:xfrm>
            <a:off x="6900082" y="1413347"/>
            <a:ext cx="452611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 УЧЕНИЧЕСКИХ МЕСТ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76052" y="1025020"/>
            <a:ext cx="27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ГОДА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519"/>
              </p:ext>
            </p:extLst>
          </p:nvPr>
        </p:nvGraphicFramePr>
        <p:xfrm>
          <a:off x="6182540" y="1923098"/>
          <a:ext cx="6009460" cy="4702867"/>
        </p:xfrm>
        <a:graphic>
          <a:graphicData uri="http://schemas.openxmlformats.org/drawingml/2006/table">
            <a:tbl>
              <a:tblPr/>
              <a:tblGrid>
                <a:gridCol w="484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alibri"/>
                          <a:ea typeface="Calibri"/>
                          <a:cs typeface="Times New Roman"/>
                        </a:rPr>
                        <a:t>городской</a:t>
                      </a:r>
                      <a:r>
                        <a:rPr lang="ru-RU" sz="1200" b="0" baseline="0" dirty="0">
                          <a:latin typeface="Calibri"/>
                          <a:ea typeface="Calibri"/>
                          <a:cs typeface="Times New Roman"/>
                        </a:rPr>
                        <a:t> бюджет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11 им. В.И. Смирнова г. Томска по адресу: г. Томск, Кольцевой проезд,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11 283,2 тыс. руб.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спортивного зала МАОУ гимназия № 29 г.Томска по адресу: г. Томск, ул. Новосибирская, 39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лицей № 8 им. Н.Н. Рукавишникова г. Томска по адресу: г. Томск, пр. Кирова,12 (разработка ПСД)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3 958,1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Капитальный ремонт МАОУ СОШ № 19 г. Томска по адресу: г. Томск, ул. Центральная, 4а  (ПИР) разработка ПСД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4 157,0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003803" y="320295"/>
            <a:ext cx="818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И СОХРАНЕНИЕ ИМЕЮЩИХСЯ УЧЕНИЧЕСКИХ МЕСТ</a:t>
            </a:r>
          </a:p>
        </p:txBody>
      </p:sp>
    </p:spTree>
    <p:extLst>
      <p:ext uri="{BB962C8B-B14F-4D97-AF65-F5344CB8AC3E}">
        <p14:creationId xmlns:p14="http://schemas.microsoft.com/office/powerpoint/2010/main" val="105870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" name="Прямоугольник 1"/>
          <p:cNvSpPr/>
          <p:nvPr/>
        </p:nvSpPr>
        <p:spPr>
          <a:xfrm>
            <a:off x="47937" y="2248988"/>
            <a:ext cx="661229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>
              <a:spcAft>
                <a:spcPts val="635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обновления содержания предметной области «Технология»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39" y="1391020"/>
            <a:ext cx="6755363" cy="83243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41927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тысячи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41927"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ООУ (43 %)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базовые площадки Томской области по обновлению содержания предметной области «Технология»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47535" y="1069109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31501"/>
              </p:ext>
            </p:extLst>
          </p:nvPr>
        </p:nvGraphicFramePr>
        <p:xfrm>
          <a:off x="47939" y="2849425"/>
          <a:ext cx="6564354" cy="3931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8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3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«Школа -Школа»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ООУ ( 4 пары)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-Академический лицей (ул. Дизайнеров, 4) – СОШ № 46;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«Эврика-развитие» –СОШ № 58;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-Школа «Перспектива» –  лицей № 8;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-СОШ № 16 (ул. Береговая,6) – СОШ № 28.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СПО»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ООУ на базе  7  УСПО</a:t>
                      </a:r>
                    </a:p>
                    <a:p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гимназии № 6,13, 26,29, 56, </a:t>
                      </a:r>
                    </a:p>
                    <a:p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СОШ № 4, 11, 25, 36, 37, 38, 40, 41, 43, 53, 67</a:t>
                      </a:r>
                    </a:p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МБОУ ООШИ № 22,</a:t>
                      </a:r>
                    </a:p>
                    <a:p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МБОУ школа-интернат № 1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83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</a:t>
                      </a:r>
                      <a:r>
                        <a:rPr lang="ru-RU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Школа -</a:t>
                      </a:r>
                      <a:r>
                        <a:rPr lang="ru-RU" sz="1800" b="1" u="non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800" b="1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32;</a:t>
                      </a:r>
                    </a:p>
                    <a:p>
                      <a:r>
                        <a:rPr lang="ru-RU" sz="160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 «Школа - ВУЗ»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ООУ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Гуманитарный лицей.</a:t>
                      </a:r>
                    </a:p>
                    <a:p>
                      <a:pPr>
                        <a:tabLst>
                          <a:tab pos="573233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СОШ № 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60233" y="174524"/>
            <a:ext cx="554198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277789" y="288597"/>
            <a:ext cx="3416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ТЕХНОЛОГИЙ 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585873" y="1042489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0232" y="1295570"/>
            <a:ext cx="53886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реализацию проекта </a:t>
            </a: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обновлению содержания предметной области «Технология»</a:t>
            </a:r>
            <a:endParaRPr lang="ru-RU" dirty="0"/>
          </a:p>
          <a:p>
            <a:pPr algn="just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«Школа -Школа»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лицей (ул. Дизайнеров, 4) – СОШ № 46; Школа «Эврика-развитие» –  СОШ № 58; Школа «Перспектива»–  лицей 8; СОШ № 16 (ул. Береговая,6) – СОШ № 28, ООШ №27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«Школа - ВУЗ»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ТГУ- СОШ № 3; ТГУ-СОШ № 32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«Школа 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Кванториум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-СОШ № 12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 «Школа - СПО»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№53 - ОГБПОУ "Томский экономико-промышленный колледж"; СОШ № 25- ОГБПОУ "Колледж индустрии питания, торговли и сферы услуг" гимназия № 29 -ОГБПОУ "Томский промышленно-гуманитарный колледж"; СОШ № 67- ОГБПОУ "Томский промышленно-гуманитарный колледж"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-53790" y="317393"/>
            <a:ext cx="12245790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</a:t>
            </a:r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216" y="984053"/>
            <a:ext cx="12181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РЕАЛИЗАЦИИ ПРОЕКТА «ДОБРОШКОЛА» МБОУ ООШ ДЛЯ УЧАЩИХСЯ С ОВЗ № 39 (2021г)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2511" y="266971"/>
            <a:ext cx="58521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 ШКОЛ ДЛЯ ДЕТЕЙ С ОВЗ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05092364"/>
              </p:ext>
            </p:extLst>
          </p:nvPr>
        </p:nvGraphicFramePr>
        <p:xfrm>
          <a:off x="1490902" y="1699708"/>
          <a:ext cx="10674203" cy="491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26429" r="29464" b="5000"/>
          <a:stretch/>
        </p:blipFill>
        <p:spPr>
          <a:xfrm>
            <a:off x="0" y="3132506"/>
            <a:ext cx="2011002" cy="2109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143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3925"/>
            <a:ext cx="12192002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9624" y="413894"/>
            <a:ext cx="669484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ТЕХНОЛОГИЙ 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94198" y="1031583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1894" y="1573570"/>
            <a:ext cx="8487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ОТКРЫТИЕ ЦЕНТРА ГУМАНИТАРНОГО И ЦИФРОВОГО ПРОФИЛЯ «ТОЧКА РОСТА»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сентября 2020 года на базе МАОУСОШ № 64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99" y="2574308"/>
            <a:ext cx="11817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сетевого взаимодействия между МАОУ СОШ № 64 (с.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Тимирязевское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и МАОУ СОШ № 65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с.Дзержинское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МБОУ ООШ № 66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пос.Нижний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склад,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д.Эушта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</a:rPr>
              <a:t>Федеральный бюджет – 1 083 541, 9 руб.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</a:rPr>
              <a:t>Областной бюджет – 33 511, 6 руб.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</a:rPr>
              <a:t>Городской бюджет – 1 000 306, 20 руб. (ремонт помещений)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8" y="5201920"/>
            <a:ext cx="12144061" cy="14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267593" y="1095127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9066" y="203925"/>
            <a:ext cx="7422936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72930" y="239215"/>
            <a:ext cx="5292219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 ОХВАТА   ДЕТЕЙ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   МЕРОПРИЯТИЯМИ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5127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3120" y="1751460"/>
            <a:ext cx="43930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БУДУЩЕЕ»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6 925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учеников, из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59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ООУ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814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получат рекомендации по построению индивидуального учебного плана в соответствии с выбранными профессиональными компетенциями</a:t>
            </a:r>
          </a:p>
          <a:p>
            <a:pPr algn="just"/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8023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 1-11 классов (показатель 2019 года 4500 обучающихся)</a:t>
            </a:r>
          </a:p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9066" y="1770395"/>
            <a:ext cx="742293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«БИЛЕТ В БУДУЩЕЕ»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охват  ООУ проектом «Билет в будущее»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1200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должны получить рекомендации по построению индивидуального учебного плана в соответствии с выбранными профессиональными компетенциями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педагогов –навигаторов по работе с платформой «Билет в  будущее» по программе «Цифровая грамотность»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охвата детей с ОВЗ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мероприятиями в рамках реализации проекта «Билет в будущее»</a:t>
            </a:r>
          </a:p>
          <a:p>
            <a:pPr algn="just"/>
            <a:endParaRPr lang="ru-RU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УЧАСТИЕ В ПРОЕКТЕ «ПРОЕКТОРИЯ» 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7500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 1-11 классов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738240" y="1094941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7958" y="203925"/>
            <a:ext cx="8424043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6178820" y="257225"/>
            <a:ext cx="5060680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ДОСТУПНЫМ КАЧЕСТВЕННЫМ </a:t>
            </a:r>
          </a:p>
          <a:p>
            <a:pPr algn="ctr" defTabSz="8467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ДОПОЛНИТЕЛЬНЫМ ОБРАЗОВАНИЕМ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5798" y="1094941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057" y="1502688"/>
            <a:ext cx="33841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just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от 5 до 18 лет получили сертификаты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marL="72000" algn="just"/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от 5 до 18 лет доступным качественным дополнительным образованием  составил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73 %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57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программами технической и естественнонаучной направленностей –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15%.</a:t>
            </a:r>
          </a:p>
          <a:p>
            <a:pPr marL="72000"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персонифицированным финансированием дополнительным образованием (в % от общего числа детей в возрасте от 5 до 18 лет (согласно данных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Томскстата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01.01.2018 г.)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44376"/>
              </p:ext>
            </p:extLst>
          </p:nvPr>
        </p:nvGraphicFramePr>
        <p:xfrm>
          <a:off x="3767958" y="1464273"/>
          <a:ext cx="8124498" cy="47422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2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141">
                <a:tc>
                  <a:txBody>
                    <a:bodyPr/>
                    <a:lstStyle/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Охват детей доступным качественным дополнительным образованием  составит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75 %,</a:t>
                      </a:r>
                    </a:p>
                    <a:p>
                      <a:pPr marL="357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программами технической и естественнонаучной направленностей –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  <a:p>
                      <a:pPr marL="72000" indent="0" algn="just">
                        <a:buFont typeface="Arial" panose="020B0604020202020204" pitchFamily="34" charset="0"/>
                        <a:buNone/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4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Увеличение охвата детей по дополнительным образовательным программам с использованием сертификата персонифицированного финансирования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3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Охват детей персонифицированным финансированием дополнительным образованием (в % от общего числа детей в возрасте от 5 до 18 лет (согласно данных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Томскстата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01.01.2018 г.)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25 %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Выделение средств для участия негосударственных учреждений дополнительного образования в проекте ПФДО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Увеличение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охвата детей с ОВЗ дополнительным образованием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base"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 Создания центра «IT-КУБ» в томском Хобби-центре  с охватом детей не менее 400 человек.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</a:p>
                    <a:p>
                      <a:pPr marL="0" indent="0" algn="ctr" fontAlgn="base"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Межбюджетный трансферт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реализацию проекта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12 866, 90 тыс. руб.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1329" y="302820"/>
            <a:ext cx="34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65564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25405" y="1030049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4068471" cy="50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82371" y="248340"/>
            <a:ext cx="483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СРЕДЫ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ООУ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753" y="1327043"/>
            <a:ext cx="60212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ВЫСОКОСКОРОСТНЫМ ИНТЕРНЕТ-СОЕДИНЕНИЕМ</a:t>
            </a:r>
          </a:p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ВНЕДРЕНИЕ ЦЕЛЕВОЙ МОДЕЛИ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-4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№ 1 им. А.С. Пушкина,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40,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55 им. Е.Г.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Вёрсткиной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«Перспектива»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-  8,7 млн. руб. 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-   2,3 млн. руб.</a:t>
            </a:r>
          </a:p>
          <a:p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</a:p>
          <a:p>
            <a:pPr algn="just"/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4.. ФЕДЕРАЛЬНАЯ СУБСИДИЯ ГРАНТОВОГО КОНКУРСА ПРОЕКТА «КАДРЫ ДЛЯ ЦИФРОВОЙ ЭКОНОМИКИ»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4162" y="1438441"/>
            <a:ext cx="58273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ВЫСОКОСКОРОСТНЫМ ИНТЕРНЕТ-СОЕДИНЕНИЕМ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ПОДГОТОВКА ВНУТРЕННИХ ИНТЕРНЕТ СЕТЕЙ К ПОДВЕДЕНИЮ ОПТОВОЛОКНА 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ООУ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№12,  14, 35, 58, «Эврика-развитие»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ООШ № 45, 46, 66,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 13, 29, 56,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–интернат 22,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№8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ВНЕДРЕНИЕ ЦЕЛЕВОЙ МОДЕЛИ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-21 ООУ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лицей им. Г.А.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Псахье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лицей при ТПУ,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№№ 3, 4, 33, 35, 36, 37, 41, 42, 49, 54, 58, 65, 67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ООШ №№ 22, 27, 38, 45, 66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Школа-интернат№1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финансирование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47 442 тыс.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и областной бюджет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ОБЛАСТИ СОВРЕМЕННЫХ ТЕХНОЛОГИЙ ЭЛЕКТРОННОГО ОБУЧЕНИЯ ПЕДАГОГИЧЕСКИХ РАБОТНИКОВ – УЧАСТНИКОВ ЦОС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39" y="5209632"/>
            <a:ext cx="290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ГИМНАЗИИ № 13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кружка углублённого изучения математики и информатики «Цифровая лаборатория «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КреITв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8992" y="5174514"/>
            <a:ext cx="285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ЦЕНТРА «ПЛАНИРОВАНИЕ КАРЬЕРЫ»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Матрица. Профессии цифрового мира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- 12 млн.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083769" y="413894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/>
          <a:p>
            <a:endParaRPr lang="ru-RU" sz="1293"/>
          </a:p>
        </p:txBody>
      </p:sp>
      <p:sp>
        <p:nvSpPr>
          <p:cNvPr id="15" name="Прямоугольник 14"/>
          <p:cNvSpPr/>
          <p:nvPr/>
        </p:nvSpPr>
        <p:spPr>
          <a:xfrm>
            <a:off x="47939" y="6744533"/>
            <a:ext cx="12144061" cy="113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25" name="Прямоугольник 24"/>
          <p:cNvSpPr/>
          <p:nvPr/>
        </p:nvSpPr>
        <p:spPr>
          <a:xfrm>
            <a:off x="1796161" y="1019440"/>
            <a:ext cx="22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098" y="203925"/>
            <a:ext cx="6035904" cy="6540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0" y="116088"/>
            <a:ext cx="11239500" cy="867965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01144"/>
            <a:ext cx="12192000" cy="679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9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" y="105693"/>
            <a:ext cx="718380" cy="8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рямоугольник 20"/>
          <p:cNvSpPr/>
          <p:nvPr/>
        </p:nvSpPr>
        <p:spPr>
          <a:xfrm>
            <a:off x="681329" y="302820"/>
            <a:ext cx="3416625" cy="6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27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БУДУЩЕГО»</a:t>
            </a:r>
          </a:p>
          <a:p>
            <a:pPr algn="ctr"/>
            <a:endParaRPr lang="ru-RU" sz="127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0253" y="248340"/>
            <a:ext cx="4863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НАЦИОНАЛЬНОЙ СИСТЕМЫ </a:t>
            </a:r>
          </a:p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РОСТА ПЕДАГОГОВ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49" y="994448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2020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38" y="1412512"/>
            <a:ext cx="6108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ВОВЛЕЧЕНИЕ УЧИТЕЛЕЙ     В ВОЗРАСТЕ ДО 35 ЛЕТ В РАЗЛИЧНЫЕ ФОРМЫ ПОДДЕРЖКИ И СОПРОВОЖДЕНИЯ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602" y="2036201"/>
            <a:ext cx="6108159" cy="27699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СОПРОВОЖДЕНИЯ  НАЧИНАЮЩИХ ПЕДАГОГОВ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6073" y="2352114"/>
            <a:ext cx="5158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учителя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передового опыта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начинающего заместителя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(МАУ ИМЦ)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победителей конкурса на назначение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Губернатора 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82" y="4032322"/>
            <a:ext cx="6096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НЕПРЕРЫВНОЕ ПОВЫШЕНИЕ  КВАЛИФИКАЦИИ ПЕДАГОГИЧЕСКИХ РАБОТНИКОВ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1918 учителей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АТТЕСТАЦИИ РУКОВОДИТЕЛЕЙ ОБЩЕОБРАЗОВАТЕЛЬНЫХ  ОРГАНИЗАЦИЙ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Положение ДО г. Томска о порядке аттестации руководителей ОУ  об упрощенной форме аттестации.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7391" y="1412511"/>
            <a:ext cx="60533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УЧИТЕЛЕЙ     В РАЗЛИЧНЫЕ ФОРМЫ ПОДДЕРЖКИ И СОПРОВОЖДЕНИЯ: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педагогов в конкурсы профессионального мастерства, по итогам которых присуждается премия Губернатора Томской области (проект постановления):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отдаю детям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России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нравственный подвиг учителя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человека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 наставничества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 вершинам мастерства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</a:t>
            </a:r>
          </a:p>
          <a:p>
            <a:pPr algn="just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ОБУЧЕНИЕ ПЕДАГОГОВ       НА БАЗЕ ЦЕНТРОВ (ТОИПКРО)  НЕПРЕРЫВНОГО ПОВЫШЕНИЯ ПРОФЕССИОНАЛЬНОГО МАСТЕРСТВА </a:t>
            </a:r>
          </a:p>
          <a:p>
            <a:pPr algn="just"/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НОВОЙ МОДЕЛИ АТТЕСТАЦИИ РУКОВОДИТЕЛЕЙ ОУ (совместно с ТОИПКРО) </a:t>
            </a:r>
          </a:p>
        </p:txBody>
      </p:sp>
    </p:spTree>
    <p:extLst>
      <p:ext uri="{BB962C8B-B14F-4D97-AF65-F5344CB8AC3E}">
        <p14:creationId xmlns:p14="http://schemas.microsoft.com/office/powerpoint/2010/main" val="2422282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2394</Words>
  <Application>Microsoft Office PowerPoint</Application>
  <PresentationFormat>Широкоэкранный</PresentationFormat>
  <Paragraphs>406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 Петровна Бутакова</cp:lastModifiedBy>
  <cp:revision>146</cp:revision>
  <cp:lastPrinted>2020-01-13T09:01:57Z</cp:lastPrinted>
  <dcterms:created xsi:type="dcterms:W3CDTF">2019-08-20T02:32:00Z</dcterms:created>
  <dcterms:modified xsi:type="dcterms:W3CDTF">2020-04-09T05:56:22Z</dcterms:modified>
</cp:coreProperties>
</file>